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85" r:id="rId4"/>
    <p:sldId id="296" r:id="rId5"/>
    <p:sldId id="288" r:id="rId6"/>
    <p:sldId id="258" r:id="rId7"/>
    <p:sldId id="259" r:id="rId8"/>
    <p:sldId id="260" r:id="rId9"/>
    <p:sldId id="261" r:id="rId10"/>
    <p:sldId id="291" r:id="rId11"/>
    <p:sldId id="294" r:id="rId12"/>
    <p:sldId id="295" r:id="rId13"/>
    <p:sldId id="269" r:id="rId14"/>
    <p:sldId id="264" r:id="rId15"/>
    <p:sldId id="272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E2"/>
    <a:srgbClr val="EDEDEE"/>
    <a:srgbClr val="19344D"/>
    <a:srgbClr val="3151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5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24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tiff>
</file>

<file path=ppt/media/image21.png>
</file>

<file path=ppt/media/image3.jpeg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07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62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82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2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0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86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4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47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92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0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9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55C0A-FEC5-47AD-9DCB-F00CFD1B359B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9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7" Type="http://schemas.openxmlformats.org/officeDocument/2006/relationships/hyperlink" Target="https://code.visualstudio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upyter.org/" TargetMode="External"/><Relationship Id="rId5" Type="http://schemas.openxmlformats.org/officeDocument/2006/relationships/hyperlink" Target="https://pypi.python.org/pypi" TargetMode="External"/><Relationship Id="rId4" Type="http://schemas.openxmlformats.org/officeDocument/2006/relationships/hyperlink" Target="https://bit.ly/2teAz5x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umpy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ndas.pydata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yhdl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layground.tensorflow.org/" TargetMode="External"/><Relationship Id="rId5" Type="http://schemas.openxmlformats.org/officeDocument/2006/relationships/hyperlink" Target="https://www.youtube.com/watch?v=aircAruvnKk" TargetMode="External"/><Relationship Id="rId4" Type="http://schemas.openxmlformats.org/officeDocument/2006/relationships/hyperlink" Target="https://www.youtube.com/watch?v=nb3GRgtjlTw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hyperlink" Target="http://bit.ly/2Fb2KUM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.visualstudio.com/" TargetMode="External"/><Relationship Id="rId13" Type="http://schemas.openxmlformats.org/officeDocument/2006/relationships/image" Target="../media/image17.png"/><Relationship Id="rId18" Type="http://schemas.openxmlformats.org/officeDocument/2006/relationships/hyperlink" Target="https://anaconda.org/" TargetMode="External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12" Type="http://schemas.openxmlformats.org/officeDocument/2006/relationships/hyperlink" Target="https://matplotlib.org/" TargetMode="External"/><Relationship Id="rId17" Type="http://schemas.openxmlformats.org/officeDocument/2006/relationships/image" Target="../media/image19.jpeg"/><Relationship Id="rId2" Type="http://schemas.openxmlformats.org/officeDocument/2006/relationships/hyperlink" Target="https://www.python.org/" TargetMode="External"/><Relationship Id="rId16" Type="http://schemas.openxmlformats.org/officeDocument/2006/relationships/hyperlink" Target="http://pandas.pydata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jupyter.org/jupyterlab-is-ready-for-users-5a6f039b8906" TargetMode="External"/><Relationship Id="rId11" Type="http://schemas.openxmlformats.org/officeDocument/2006/relationships/image" Target="../media/image16.png"/><Relationship Id="rId5" Type="http://schemas.openxmlformats.org/officeDocument/2006/relationships/image" Target="../media/image13.png"/><Relationship Id="rId15" Type="http://schemas.openxmlformats.org/officeDocument/2006/relationships/image" Target="../media/image18.png"/><Relationship Id="rId10" Type="http://schemas.openxmlformats.org/officeDocument/2006/relationships/hyperlink" Target="http://www.numpy.org/" TargetMode="External"/><Relationship Id="rId4" Type="http://schemas.openxmlformats.org/officeDocument/2006/relationships/hyperlink" Target="http://jupyter.org/" TargetMode="External"/><Relationship Id="rId9" Type="http://schemas.openxmlformats.org/officeDocument/2006/relationships/image" Target="../media/image15.png"/><Relationship Id="rId14" Type="http://schemas.openxmlformats.org/officeDocument/2006/relationships/hyperlink" Target="http://www.sympy.org/en/index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hyperlink" Target="https://conda.io/docs/user-guide/tasks/manage-environments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blog.jupyter.org/jupyterlab-is-ready-for-users-5a6f039b890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t.ly/2Facu5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onnect.sme.org/communities/home/3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hyperlink" Target="http://sme112.or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opFlZ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/4.0/legalcode" TargetMode="External"/><Relationship Id="rId4" Type="http://schemas.openxmlformats.org/officeDocument/2006/relationships/hyperlink" Target="https://opensource.org/licenses/M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mevirtua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Hackathon" TargetMode="External"/><Relationship Id="rId5" Type="http://schemas.openxmlformats.org/officeDocument/2006/relationships/hyperlink" Target="http://bit.ly/2FlcOxG" TargetMode="External"/><Relationship Id="rId4" Type="http://schemas.openxmlformats.org/officeDocument/2006/relationships/hyperlink" Target="https://www.youtube.com/channel/UC7DNeDhrD2a5Ptyo9Rm_mwQ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G42GXy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v.org/" TargetMode="External"/><Relationship Id="rId2" Type="http://schemas.openxmlformats.org/officeDocument/2006/relationships/hyperlink" Target="http://www.ro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gif"/><Relationship Id="rId5" Type="http://schemas.openxmlformats.org/officeDocument/2006/relationships/hyperlink" Target="http://bit.ly/2FOnx1f" TargetMode="External"/><Relationship Id="rId4" Type="http://schemas.openxmlformats.org/officeDocument/2006/relationships/hyperlink" Target="http://bit.ly/2F9tpkH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px4.io/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2FOnx1f" TargetMode="External"/><Relationship Id="rId4" Type="http://schemas.openxmlformats.org/officeDocument/2006/relationships/hyperlink" Target="https://opencv.org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rla.org/" TargetMode="External"/><Relationship Id="rId7" Type="http://schemas.openxmlformats.org/officeDocument/2006/relationships/image" Target="../media/image10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gif"/><Relationship Id="rId5" Type="http://schemas.openxmlformats.org/officeDocument/2006/relationships/hyperlink" Target="https://unity3d.com/" TargetMode="External"/><Relationship Id="rId4" Type="http://schemas.openxmlformats.org/officeDocument/2006/relationships/hyperlink" Target="http://bit.ly/2oKNKF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rgbClr val="19344D"/>
            </a:gs>
            <a:gs pos="100000">
              <a:srgbClr val="31516E">
                <a:lumMod val="100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B6E8E61-3397-454C-9B9B-5822BC1C035A}"/>
              </a:ext>
            </a:extLst>
          </p:cNvPr>
          <p:cNvSpPr txBox="1">
            <a:spLocks/>
          </p:cNvSpPr>
          <p:nvPr/>
        </p:nvSpPr>
        <p:spPr>
          <a:xfrm>
            <a:off x="1492469" y="2819399"/>
            <a:ext cx="9144000" cy="15596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</a:rPr>
              <a:t>Workshop Housekeeping</a:t>
            </a:r>
            <a:b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</a:b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Python Fundamentals for Engineers and Manufacturers</a:t>
            </a:r>
          </a:p>
        </p:txBody>
      </p:sp>
    </p:spTree>
    <p:extLst>
      <p:ext uri="{BB962C8B-B14F-4D97-AF65-F5344CB8AC3E}">
        <p14:creationId xmlns:p14="http://schemas.microsoft.com/office/powerpoint/2010/main" val="518644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</a:rPr>
              <a:t>Python Topics - Fundamentals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8F970B-9D7A-3C4C-A13A-0EABAE479B12}"/>
              </a:ext>
            </a:extLst>
          </p:cNvPr>
          <p:cNvSpPr txBox="1"/>
          <p:nvPr/>
        </p:nvSpPr>
        <p:spPr>
          <a:xfrm>
            <a:off x="519953" y="1560032"/>
            <a:ext cx="1119353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Introduction to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Git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. Check out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https://bit.ly/2teAz5x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Introduction to Anaconda, the Python interpreter and the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pip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ecosystem.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Introduction to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6"/>
              </a:rPr>
              <a:t>Jupyter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Notebooks and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7"/>
              </a:rPr>
              <a:t>Visual Studio Code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Data types and objects.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Reading and writing data.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Control flow.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Loops and iterables.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Functions.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Classes.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Packages.</a:t>
            </a:r>
          </a:p>
        </p:txBody>
      </p:sp>
    </p:spTree>
    <p:extLst>
      <p:ext uri="{BB962C8B-B14F-4D97-AF65-F5344CB8AC3E}">
        <p14:creationId xmlns:p14="http://schemas.microsoft.com/office/powerpoint/2010/main" val="2882423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</a:rPr>
              <a:t>Python Topics - Intermediate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9AFE1C-6E14-154E-9285-29AC184E44FF}"/>
              </a:ext>
            </a:extLst>
          </p:cNvPr>
          <p:cNvSpPr txBox="1"/>
          <p:nvPr/>
        </p:nvSpPr>
        <p:spPr>
          <a:xfrm>
            <a:off x="519953" y="2424392"/>
            <a:ext cx="111935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Documentation.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Testing.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Debugging.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Profiling.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Network communication.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Data exploration and visualization (with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NumPy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Pandas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996146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</a:rPr>
              <a:t>Workshop Outline – Advanced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DFA9C1-9AEE-DB42-B08D-C4C6DD016E48}"/>
              </a:ext>
            </a:extLst>
          </p:cNvPr>
          <p:cNvSpPr txBox="1"/>
          <p:nvPr/>
        </p:nvSpPr>
        <p:spPr>
          <a:xfrm>
            <a:off x="519953" y="2458576"/>
            <a:ext cx="1119353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Concurrency and parallelism.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Hardware description and verification (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HDL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Computational geometry (pretty good video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here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Image manipulation and machine vision.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Neural networks (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CNN or ConvNet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1071C-E0F1-8846-8975-3B54EFA289EC}"/>
              </a:ext>
            </a:extLst>
          </p:cNvPr>
          <p:cNvSpPr txBox="1"/>
          <p:nvPr/>
        </p:nvSpPr>
        <p:spPr>
          <a:xfrm>
            <a:off x="5095753" y="5143752"/>
            <a:ext cx="6364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Check out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hlinkClick r:id="rId6"/>
              </a:rPr>
              <a:t>TensorFlow Playground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3207C7-F459-874C-B4B0-57C9E5F5D74A}"/>
              </a:ext>
            </a:extLst>
          </p:cNvPr>
          <p:cNvCxnSpPr>
            <a:cxnSpLocks/>
          </p:cNvCxnSpPr>
          <p:nvPr/>
        </p:nvCxnSpPr>
        <p:spPr>
          <a:xfrm flipH="1" flipV="1">
            <a:off x="3008120" y="4614729"/>
            <a:ext cx="2087634" cy="77336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647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6C89EB-692F-C344-A7F3-855BD2D8890C}"/>
              </a:ext>
            </a:extLst>
          </p:cNvPr>
          <p:cNvSpPr txBox="1"/>
          <p:nvPr/>
        </p:nvSpPr>
        <p:spPr>
          <a:xfrm>
            <a:off x="588397" y="2035533"/>
            <a:ext cx="1125109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All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SME Virtual Network projects will support                             labels on issues.</a:t>
            </a:r>
          </a:p>
          <a:p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You can “claim” an issue by adding a comment to the issue which contains the word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claim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Want a list of other “beginner-friendly” Python open-source projects?</a:t>
            </a:r>
            <a:b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http://bit.ly/2Fb2KUM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FD1E73-1621-C145-8076-834A6991B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788" y="2035533"/>
            <a:ext cx="19304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262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E4659C-6783-A54B-B3E9-C57093E46FF4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</a:rPr>
              <a:t>Anaconda Ecosystem</a:t>
            </a:r>
          </a:p>
        </p:txBody>
      </p:sp>
      <p:pic>
        <p:nvPicPr>
          <p:cNvPr id="1026" name="Picture 2" descr="Python logo and wordmark.svg">
            <a:hlinkClick r:id="rId2"/>
            <a:extLst>
              <a:ext uri="{FF2B5EF4-FFF2-40B4-BE49-F238E27FC236}">
                <a16:creationId xmlns:a16="http://schemas.microsoft.com/office/drawing/2014/main" id="{DC056991-F919-E14F-AB95-44A64F1E8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357" y="3255688"/>
            <a:ext cx="2273860" cy="673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457C5F-C557-E94E-9B35-FAE9D222140F}"/>
              </a:ext>
            </a:extLst>
          </p:cNvPr>
          <p:cNvSpPr txBox="1"/>
          <p:nvPr/>
        </p:nvSpPr>
        <p:spPr>
          <a:xfrm>
            <a:off x="5028176" y="3929425"/>
            <a:ext cx="2040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Python Interpreter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D06F29-6059-F544-9F8D-AF804B2E9C9E}"/>
              </a:ext>
            </a:extLst>
          </p:cNvPr>
          <p:cNvSpPr/>
          <p:nvPr/>
        </p:nvSpPr>
        <p:spPr>
          <a:xfrm>
            <a:off x="4791362" y="3140532"/>
            <a:ext cx="2492189" cy="1228164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@jupyter">
            <a:hlinkClick r:id="rId4"/>
            <a:extLst>
              <a:ext uri="{FF2B5EF4-FFF2-40B4-BE49-F238E27FC236}">
                <a16:creationId xmlns:a16="http://schemas.microsoft.com/office/drawing/2014/main" id="{7F7B38D2-4862-8144-A9E1-FB68CEF54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482" y="1870532"/>
            <a:ext cx="1270000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@jupyterlab">
            <a:hlinkClick r:id="rId6"/>
            <a:extLst>
              <a:ext uri="{FF2B5EF4-FFF2-40B4-BE49-F238E27FC236}">
                <a16:creationId xmlns:a16="http://schemas.microsoft.com/office/drawing/2014/main" id="{C4F58D1B-5013-B146-AA94-21338A4A9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482" y="4368696"/>
            <a:ext cx="1270000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1C1EC1B-CCC6-774D-8F4F-C4A8E84405EC}"/>
              </a:ext>
            </a:extLst>
          </p:cNvPr>
          <p:cNvSpPr/>
          <p:nvPr/>
        </p:nvSpPr>
        <p:spPr>
          <a:xfrm>
            <a:off x="833718" y="1751003"/>
            <a:ext cx="3487270" cy="447946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A8D011-D8CA-6A47-8FB7-AC4E23EA6A67}"/>
              </a:ext>
            </a:extLst>
          </p:cNvPr>
          <p:cNvSpPr txBox="1"/>
          <p:nvPr/>
        </p:nvSpPr>
        <p:spPr>
          <a:xfrm>
            <a:off x="1850646" y="5861139"/>
            <a:ext cx="1453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Applications</a:t>
            </a:r>
          </a:p>
        </p:txBody>
      </p:sp>
      <p:pic>
        <p:nvPicPr>
          <p:cNvPr id="1034" name="Picture 10" descr="File:Visual Studio Code 0.10.1 icon.png">
            <a:hlinkClick r:id="rId8"/>
            <a:extLst>
              <a:ext uri="{FF2B5EF4-FFF2-40B4-BE49-F238E27FC236}">
                <a16:creationId xmlns:a16="http://schemas.microsoft.com/office/drawing/2014/main" id="{70A8374D-6C72-B345-90B6-8474F5BFC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579" y="3140532"/>
            <a:ext cx="1262529" cy="126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4253B83-4D92-AB43-91D5-497D03527B7C}"/>
              </a:ext>
            </a:extLst>
          </p:cNvPr>
          <p:cNvSpPr/>
          <p:nvPr/>
        </p:nvSpPr>
        <p:spPr>
          <a:xfrm>
            <a:off x="7753925" y="1751003"/>
            <a:ext cx="3487270" cy="447946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6" name="Picture 12" descr="numpy">
            <a:hlinkClick r:id="rId10"/>
            <a:extLst>
              <a:ext uri="{FF2B5EF4-FFF2-40B4-BE49-F238E27FC236}">
                <a16:creationId xmlns:a16="http://schemas.microsoft.com/office/drawing/2014/main" id="{4EFA22A2-4932-A14E-8474-A33258D4E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246" y="1984084"/>
            <a:ext cx="1156447" cy="115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matplotlib">
            <a:hlinkClick r:id="rId12"/>
            <a:extLst>
              <a:ext uri="{FF2B5EF4-FFF2-40B4-BE49-F238E27FC236}">
                <a16:creationId xmlns:a16="http://schemas.microsoft.com/office/drawing/2014/main" id="{840C94F7-9757-1041-8B56-735F9B16B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2067" y="2734253"/>
            <a:ext cx="1156447" cy="115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ympy">
            <a:hlinkClick r:id="rId14"/>
            <a:extLst>
              <a:ext uri="{FF2B5EF4-FFF2-40B4-BE49-F238E27FC236}">
                <a16:creationId xmlns:a16="http://schemas.microsoft.com/office/drawing/2014/main" id="{FDD68238-4BEF-D748-9CC3-C79A6FE73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1468" y="3665610"/>
            <a:ext cx="1207402" cy="1207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pandas badge">
            <a:hlinkClick r:id="rId16"/>
            <a:extLst>
              <a:ext uri="{FF2B5EF4-FFF2-40B4-BE49-F238E27FC236}">
                <a16:creationId xmlns:a16="http://schemas.microsoft.com/office/drawing/2014/main" id="{09963726-0DAC-1F42-977A-E37E58B3C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5905" y="4873949"/>
            <a:ext cx="1120318" cy="1120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AC3D579-7D89-554E-BE88-845BB4339183}"/>
              </a:ext>
            </a:extLst>
          </p:cNvPr>
          <p:cNvSpPr/>
          <p:nvPr/>
        </p:nvSpPr>
        <p:spPr>
          <a:xfrm>
            <a:off x="553925" y="1514799"/>
            <a:ext cx="10959563" cy="4989368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8634B0-E786-A548-AED9-611A8423125D}"/>
              </a:ext>
            </a:extLst>
          </p:cNvPr>
          <p:cNvSpPr txBox="1"/>
          <p:nvPr/>
        </p:nvSpPr>
        <p:spPr>
          <a:xfrm>
            <a:off x="8108067" y="5861139"/>
            <a:ext cx="1070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Libraries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E9CE885-E7C3-7F4C-B376-F4C3FB53F05D}"/>
              </a:ext>
            </a:extLst>
          </p:cNvPr>
          <p:cNvSpPr txBox="1"/>
          <p:nvPr/>
        </p:nvSpPr>
        <p:spPr>
          <a:xfrm>
            <a:off x="9563306" y="1036161"/>
            <a:ext cx="1585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Anaconda</a:t>
            </a:r>
          </a:p>
        </p:txBody>
      </p:sp>
      <p:sp>
        <p:nvSpPr>
          <p:cNvPr id="7" name="Bent Arrow 6">
            <a:extLst>
              <a:ext uri="{FF2B5EF4-FFF2-40B4-BE49-F238E27FC236}">
                <a16:creationId xmlns:a16="http://schemas.microsoft.com/office/drawing/2014/main" id="{7B43450C-B9F7-F648-B236-FAC70D173470}"/>
              </a:ext>
            </a:extLst>
          </p:cNvPr>
          <p:cNvSpPr/>
          <p:nvPr/>
        </p:nvSpPr>
        <p:spPr>
          <a:xfrm rot="5400000">
            <a:off x="6605251" y="887013"/>
            <a:ext cx="885660" cy="1081377"/>
          </a:xfrm>
          <a:prstGeom prst="ben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1AFD23-33F0-1D46-B499-A042F2FACAA6}"/>
              </a:ext>
            </a:extLst>
          </p:cNvPr>
          <p:cNvSpPr txBox="1"/>
          <p:nvPr/>
        </p:nvSpPr>
        <p:spPr>
          <a:xfrm>
            <a:off x="715617" y="914932"/>
            <a:ext cx="5791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Mono" pitchFamily="2" charset="0"/>
                <a:ea typeface="Roboto Mono" pitchFamily="2" charset="0"/>
              </a:rPr>
              <a:t>conda install -c </a:t>
            </a:r>
            <a:r>
              <a:rPr lang="en-US" i="1" dirty="0">
                <a:latin typeface="Roboto Mono" pitchFamily="2" charset="0"/>
                <a:ea typeface="Roboto Mono" pitchFamily="2" charset="0"/>
              </a:rPr>
              <a:t>&lt;channel&gt; &lt;package name&gt;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701BD2-56E5-6140-A8B5-F51CD2FC0180}"/>
              </a:ext>
            </a:extLst>
          </p:cNvPr>
          <p:cNvSpPr/>
          <p:nvPr/>
        </p:nvSpPr>
        <p:spPr>
          <a:xfrm>
            <a:off x="8065246" y="294974"/>
            <a:ext cx="24513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18"/>
              </a:rPr>
              <a:t>Anaconda Cloud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1C683A8-918B-8242-9379-AC12CC4F29D7}"/>
              </a:ext>
            </a:extLst>
          </p:cNvPr>
          <p:cNvCxnSpPr>
            <a:cxnSpLocks/>
          </p:cNvCxnSpPr>
          <p:nvPr/>
        </p:nvCxnSpPr>
        <p:spPr>
          <a:xfrm flipH="1">
            <a:off x="5772648" y="545600"/>
            <a:ext cx="2292598" cy="439271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99A6173-E1D3-D04A-AE6C-26CD1438542F}"/>
              </a:ext>
            </a:extLst>
          </p:cNvPr>
          <p:cNvCxnSpPr>
            <a:cxnSpLocks/>
          </p:cNvCxnSpPr>
          <p:nvPr/>
        </p:nvCxnSpPr>
        <p:spPr>
          <a:xfrm flipH="1">
            <a:off x="3808675" y="532050"/>
            <a:ext cx="4256571" cy="457670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910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529E56-BEB5-E542-BB95-46D32B10D781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  <a:hlinkClick r:id="rId2"/>
              </a:rPr>
              <a:t>Python Virtual Environments</a:t>
            </a:r>
            <a:endParaRPr lang="en-US" sz="3200" b="1" dirty="0">
              <a:latin typeface="Arial" panose="020B0604020202020204" pitchFamily="34" charset="0"/>
              <a:ea typeface="Roboto Medium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D3A393-B755-E046-B7E7-0EA6E837E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529" y="759702"/>
            <a:ext cx="9748194" cy="604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34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E4659C-6783-A54B-B3E9-C57093E46FF4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  <a:hlinkClick r:id="rId2"/>
              </a:rPr>
              <a:t>JupyterLab</a:t>
            </a:r>
            <a:endParaRPr lang="en-US" sz="3200" b="1" dirty="0">
              <a:latin typeface="Arial" panose="020B0604020202020204" pitchFamily="34" charset="0"/>
              <a:ea typeface="Roboto Medium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https://cdn-images-1.medium.com/max/800/1*_jDTWlZNUySwrRBgVNqoNw.png">
            <a:extLst>
              <a:ext uri="{FF2B5EF4-FFF2-40B4-BE49-F238E27FC236}">
                <a16:creationId xmlns:a16="http://schemas.microsoft.com/office/drawing/2014/main" id="{AE473807-B746-964A-9E34-1E3EE38373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967" y="688140"/>
            <a:ext cx="7285318" cy="41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8EB165B-8C54-CF40-B538-E91450647C9A}"/>
              </a:ext>
            </a:extLst>
          </p:cNvPr>
          <p:cNvSpPr txBox="1"/>
          <p:nvPr/>
        </p:nvSpPr>
        <p:spPr>
          <a:xfrm>
            <a:off x="2459967" y="4877198"/>
            <a:ext cx="74394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Install JupyterLab into your Anaconda install:</a:t>
            </a:r>
            <a:b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2400" dirty="0">
                <a:latin typeface="Roboto Mono" pitchFamily="2" charset="0"/>
                <a:ea typeface="Roboto Mono" pitchFamily="2" charset="0"/>
              </a:rPr>
              <a:t>conda install –c conda-forge jupyterlab</a:t>
            </a:r>
            <a:br>
              <a:rPr lang="en-US" sz="2400" dirty="0">
                <a:latin typeface="Roboto Mono" pitchFamily="2" charset="0"/>
                <a:ea typeface="Roboto Mono" pitchFamily="2" charset="0"/>
              </a:rPr>
            </a:br>
            <a:br>
              <a:rPr lang="en-US" sz="2400" dirty="0">
                <a:latin typeface="Roboto Mono" pitchFamily="2" charset="0"/>
                <a:ea typeface="Roboto Mono" pitchFamily="2" charset="0"/>
              </a:rPr>
            </a:b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The actual Anaconda Cloud entry is here: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http://bit.ly/2Facu5r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872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</a:rPr>
              <a:t>Hosted By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E6C97B-3B34-7049-BF57-9DC3926D6B34}"/>
              </a:ext>
            </a:extLst>
          </p:cNvPr>
          <p:cNvSpPr txBox="1"/>
          <p:nvPr/>
        </p:nvSpPr>
        <p:spPr>
          <a:xfrm>
            <a:off x="5055491" y="1627521"/>
            <a:ext cx="68203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SME Chapter 430</a:t>
            </a:r>
          </a:p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hlinkClick r:id="rId3"/>
              </a:rPr>
              <a:t>Greater Charleston</a:t>
            </a:r>
            <a:endParaRPr lang="en-US" sz="4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B6DF73-428A-894E-9F8F-E7AAF99AAC6A}"/>
              </a:ext>
            </a:extLst>
          </p:cNvPr>
          <p:cNvSpPr txBox="1"/>
          <p:nvPr/>
        </p:nvSpPr>
        <p:spPr>
          <a:xfrm>
            <a:off x="221227" y="1621338"/>
            <a:ext cx="4538779" cy="1323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SME Chapter 112</a:t>
            </a:r>
          </a:p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hlinkClick r:id="rId4"/>
              </a:rPr>
              <a:t>Chicagoland</a:t>
            </a:r>
            <a:endParaRPr lang="en-US" sz="4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28" name="Picture 4" descr="https://www.goodfreephotos.com/albums/united-states/illinois/chicago/chicago-skyline-at-night-illinois.jpg">
            <a:extLst>
              <a:ext uri="{FF2B5EF4-FFF2-40B4-BE49-F238E27FC236}">
                <a16:creationId xmlns:a16="http://schemas.microsoft.com/office/drawing/2014/main" id="{DFBC6E4C-9176-DB49-8C3C-608B57425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28" y="2949357"/>
            <a:ext cx="4538779" cy="299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harleston, South Carolina, Bridges, Historic, Water">
            <a:extLst>
              <a:ext uri="{FF2B5EF4-FFF2-40B4-BE49-F238E27FC236}">
                <a16:creationId xmlns:a16="http://schemas.microsoft.com/office/drawing/2014/main" id="{8B6CF7EE-1156-E943-8E28-70227D657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491" y="2944776"/>
            <a:ext cx="6820316" cy="299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8029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</a:rPr>
              <a:t>Where is all the info for this workshop?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27D375-3D28-0A48-84BF-6F6B2A111A3D}"/>
              </a:ext>
            </a:extLst>
          </p:cNvPr>
          <p:cNvSpPr txBox="1"/>
          <p:nvPr/>
        </p:nvSpPr>
        <p:spPr>
          <a:xfrm>
            <a:off x="3672044" y="2090714"/>
            <a:ext cx="4847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</a:t>
            </a:r>
            <a:r>
              <a:rPr lang="en-US" sz="4000" dirty="0" err="1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bit.ly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/2opFlZ6</a:t>
            </a:r>
            <a:endParaRPr lang="en-US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268641-3551-EA43-ADA8-F5C606D85B4B}"/>
              </a:ext>
            </a:extLst>
          </p:cNvPr>
          <p:cNvSpPr txBox="1"/>
          <p:nvPr/>
        </p:nvSpPr>
        <p:spPr>
          <a:xfrm>
            <a:off x="658906" y="3590365"/>
            <a:ext cx="110545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All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code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is licensed under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The MIT License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b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All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written content 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is licensed under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Creative Commons Attribution 4.0 International Public License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1519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</a:rPr>
              <a:t>Workshops are just the beginning.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57879F-2E9A-D148-BDEC-D6D010FB1120}"/>
              </a:ext>
            </a:extLst>
          </p:cNvPr>
          <p:cNvSpPr txBox="1"/>
          <p:nvPr/>
        </p:nvSpPr>
        <p:spPr>
          <a:xfrm>
            <a:off x="519953" y="1492186"/>
            <a:ext cx="1119353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Open-source projects on 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GitHub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Targeted webinars on 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YouTube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Real-world, industry use-cases on 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YouTube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. </a:t>
            </a: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Check out 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http://bit.ly/2FlcOxG</a:t>
            </a: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Industrial hardware/software 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6"/>
              </a:rPr>
              <a:t>hackathons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Virtual assistance with SME student chapter projects.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Live stream coding sessions on YouTube.</a:t>
            </a:r>
            <a:endParaRPr lang="en-US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107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Roboto Medium" panose="02000000000000000000" pitchFamily="2" charset="0"/>
                <a:cs typeface="Arial" panose="020B0604020202020204" pitchFamily="34" charset="0"/>
              </a:rPr>
              <a:t>Feedback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94D01D-E574-844F-9374-F0BE75198150}"/>
              </a:ext>
            </a:extLst>
          </p:cNvPr>
          <p:cNvSpPr txBox="1"/>
          <p:nvPr/>
        </p:nvSpPr>
        <p:spPr>
          <a:xfrm>
            <a:off x="3491938" y="4034983"/>
            <a:ext cx="52081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  <a:hlinkClick r:id="rId3"/>
              </a:rPr>
              <a:t>http://bit.ly/2G42GXy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762D3B-D1BB-A44D-8119-048CC07DCEE8}"/>
              </a:ext>
            </a:extLst>
          </p:cNvPr>
          <p:cNvSpPr txBox="1"/>
          <p:nvPr/>
        </p:nvSpPr>
        <p:spPr>
          <a:xfrm>
            <a:off x="2490406" y="3193426"/>
            <a:ext cx="904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We</a:t>
            </a:r>
          </a:p>
        </p:txBody>
      </p:sp>
      <p:sp>
        <p:nvSpPr>
          <p:cNvPr id="10" name="Heart 9">
            <a:extLst>
              <a:ext uri="{FF2B5EF4-FFF2-40B4-BE49-F238E27FC236}">
                <a16:creationId xmlns:a16="http://schemas.microsoft.com/office/drawing/2014/main" id="{16CA9C8C-87CA-474F-BAA9-B553D58F8725}"/>
              </a:ext>
            </a:extLst>
          </p:cNvPr>
          <p:cNvSpPr/>
          <p:nvPr/>
        </p:nvSpPr>
        <p:spPr>
          <a:xfrm>
            <a:off x="3411839" y="3362703"/>
            <a:ext cx="400929" cy="369332"/>
          </a:xfrm>
          <a:prstGeom prst="hear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FCA2FB-FF15-F541-B347-8DDA8483D00C}"/>
              </a:ext>
            </a:extLst>
          </p:cNvPr>
          <p:cNvSpPr txBox="1"/>
          <p:nvPr/>
        </p:nvSpPr>
        <p:spPr>
          <a:xfrm>
            <a:off x="3829913" y="3197023"/>
            <a:ext cx="63203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feedback and suggestions! </a:t>
            </a:r>
          </a:p>
        </p:txBody>
      </p:sp>
    </p:spTree>
    <p:extLst>
      <p:ext uri="{BB962C8B-B14F-4D97-AF65-F5344CB8AC3E}">
        <p14:creationId xmlns:p14="http://schemas.microsoft.com/office/powerpoint/2010/main" val="361705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0B1949-D8EC-674B-9253-402E803D7001}"/>
              </a:ext>
            </a:extLst>
          </p:cNvPr>
          <p:cNvSpPr txBox="1"/>
          <p:nvPr/>
        </p:nvSpPr>
        <p:spPr>
          <a:xfrm>
            <a:off x="280092" y="271973"/>
            <a:ext cx="3791423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Robot Operating System</a:t>
            </a:r>
            <a:b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http://www.ros.org/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OpenCV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https://opencv.org/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CUDA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http://bit.ly/2F9tpkH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NVIDIA Jetson Boards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http://bit.ly/2FOnx1f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BF9A61-D70E-4A44-8979-3ED10A3ADB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34313" y="1443318"/>
            <a:ext cx="840827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4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8E5AD0-34A6-8943-AD75-CBB89BC30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504" y="1351722"/>
            <a:ext cx="9384306" cy="52786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5349903-63E3-3347-BEAB-D1CF35D3873D}"/>
              </a:ext>
            </a:extLst>
          </p:cNvPr>
          <p:cNvSpPr/>
          <p:nvPr/>
        </p:nvSpPr>
        <p:spPr>
          <a:xfrm>
            <a:off x="365231" y="485231"/>
            <a:ext cx="5192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PX4 – Flight Stack and Autonomous Middleware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http://px4.io/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70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520C04-0E53-BE4C-8BEB-1D13E0B96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59932"/>
            <a:ext cx="6494238" cy="4377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6F564B-DD5C-864F-829E-B04F4B190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435" y="2926603"/>
            <a:ext cx="6350000" cy="35687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F4EE8AE-7B09-1944-8F62-6E459F2B8432}"/>
              </a:ext>
            </a:extLst>
          </p:cNvPr>
          <p:cNvSpPr/>
          <p:nvPr/>
        </p:nvSpPr>
        <p:spPr>
          <a:xfrm>
            <a:off x="6848725" y="587222"/>
            <a:ext cx="409227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OpenCV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https://opencv.org/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NVIDIA Jetson Boards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http://bit.ly/2FOnx1f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020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972C5BB-7478-F243-BBB9-145FA5DB2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36" y="46506"/>
            <a:ext cx="5973856" cy="33071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962320-3BF5-1B4F-824D-8868870E9391}"/>
              </a:ext>
            </a:extLst>
          </p:cNvPr>
          <p:cNvSpPr/>
          <p:nvPr/>
        </p:nvSpPr>
        <p:spPr>
          <a:xfrm>
            <a:off x="180585" y="3441680"/>
            <a:ext cx="341340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CARLA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http://www.carla.org/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Udacity Self-Driving Simulator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http://bit.ly/2oKNKFY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Unity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https://unity3d.com/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BCDCE9-1E69-CF4B-AD67-D6BD0DDD43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3990" y="2545976"/>
            <a:ext cx="7228737" cy="39982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484178-8688-7441-8262-2E48E7B9C7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1434" y="207111"/>
            <a:ext cx="5065057" cy="280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35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4730</TotalTime>
  <Words>421</Words>
  <Application>Microsoft Macintosh PowerPoint</Application>
  <PresentationFormat>Widescreen</PresentationFormat>
  <Paragraphs>98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Open Sans</vt:lpstr>
      <vt:lpstr>Roboto</vt:lpstr>
      <vt:lpstr>Roboto Medium</vt:lpstr>
      <vt:lpstr>Roboto Mono</vt:lpstr>
      <vt:lpstr>Wingdings</vt:lpstr>
      <vt:lpstr>Office Theme</vt:lpstr>
      <vt:lpstr>PowerPoint Presentation</vt:lpstr>
      <vt:lpstr>Hosted By</vt:lpstr>
      <vt:lpstr>Where is all the info for this workshop?</vt:lpstr>
      <vt:lpstr>Workshops are just the beginning.</vt:lpstr>
      <vt:lpstr>Feedback</vt:lpstr>
      <vt:lpstr>PowerPoint Presentation</vt:lpstr>
      <vt:lpstr>PowerPoint Presentation</vt:lpstr>
      <vt:lpstr>PowerPoint Presentation</vt:lpstr>
      <vt:lpstr>PowerPoint Presentation</vt:lpstr>
      <vt:lpstr>Python Topics - Fundamentals</vt:lpstr>
      <vt:lpstr>Python Topics - Intermediate</vt:lpstr>
      <vt:lpstr>Workshop Outline – Advanced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Cook</dc:creator>
  <cp:lastModifiedBy>Adam J. Cook</cp:lastModifiedBy>
  <cp:revision>306</cp:revision>
  <cp:lastPrinted>2018-02-23T20:47:35Z</cp:lastPrinted>
  <dcterms:created xsi:type="dcterms:W3CDTF">2017-02-18T18:35:05Z</dcterms:created>
  <dcterms:modified xsi:type="dcterms:W3CDTF">2018-03-28T14:24:02Z</dcterms:modified>
</cp:coreProperties>
</file>

<file path=docProps/thumbnail.jpeg>
</file>